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4"/>
  </p:notesMasterIdLst>
  <p:handoutMasterIdLst>
    <p:handoutMasterId r:id="rId25"/>
  </p:handoutMasterIdLst>
  <p:sldIdLst>
    <p:sldId id="2033" r:id="rId2"/>
    <p:sldId id="2517" r:id="rId3"/>
    <p:sldId id="2518" r:id="rId4"/>
    <p:sldId id="2519" r:id="rId5"/>
    <p:sldId id="2520" r:id="rId6"/>
    <p:sldId id="2521" r:id="rId7"/>
    <p:sldId id="2101" r:id="rId8"/>
    <p:sldId id="2515" r:id="rId9"/>
    <p:sldId id="2514" r:id="rId10"/>
    <p:sldId id="2327" r:id="rId11"/>
    <p:sldId id="2330" r:id="rId12"/>
    <p:sldId id="2331" r:id="rId13"/>
    <p:sldId id="2332" r:id="rId14"/>
    <p:sldId id="2333" r:id="rId15"/>
    <p:sldId id="2334" r:id="rId16"/>
    <p:sldId id="2335" r:id="rId17"/>
    <p:sldId id="2336" r:id="rId18"/>
    <p:sldId id="2337" r:id="rId19"/>
    <p:sldId id="2338" r:id="rId20"/>
    <p:sldId id="2339" r:id="rId21"/>
    <p:sldId id="2340" r:id="rId22"/>
    <p:sldId id="2516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59F1F495-9A71-4639-BA82-70B5D15EBC4D}">
          <p14:sldIdLst>
            <p14:sldId id="2033"/>
            <p14:sldId id="2517"/>
            <p14:sldId id="2518"/>
            <p14:sldId id="2519"/>
            <p14:sldId id="2520"/>
            <p14:sldId id="2521"/>
            <p14:sldId id="2101"/>
            <p14:sldId id="2515"/>
            <p14:sldId id="2514"/>
            <p14:sldId id="2327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  <p14:sldId id="2340"/>
            <p14:sldId id="2516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85" userDrawn="1">
          <p15:clr>
            <a:srgbClr val="A4A3A4"/>
          </p15:clr>
        </p15:guide>
        <p15:guide id="4" orient="horz" pos="2296" userDrawn="1">
          <p15:clr>
            <a:srgbClr val="A4A3A4"/>
          </p15:clr>
        </p15:guide>
        <p15:guide id="5" orient="horz" pos="2727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95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38" autoAdjust="0"/>
    <p:restoredTop sz="98447" autoAdjust="0"/>
  </p:normalViewPr>
  <p:slideViewPr>
    <p:cSldViewPr snapToObjects="1" showGuides="1">
      <p:cViewPr varScale="1">
        <p:scale>
          <a:sx n="87" d="100"/>
          <a:sy n="87" d="100"/>
        </p:scale>
        <p:origin x="-677" y="-82"/>
      </p:cViewPr>
      <p:guideLst>
        <p:guide orient="horz" pos="2296"/>
        <p:guide pos="7679"/>
        <p:guide pos="3840"/>
      </p:guideLst>
    </p:cSldViewPr>
  </p:slideViewPr>
  <p:outlineViewPr>
    <p:cViewPr>
      <p:scale>
        <a:sx n="33" d="100"/>
        <a:sy n="33" d="100"/>
      </p:scale>
      <p:origin x="0" y="2496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-3139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F00D5-8D61-463B-A24D-AA343CDEF1C1}" type="datetimeFigureOut">
              <a:rPr lang="ko-KR" altLang="en-US" smtClean="0"/>
              <a:pPr/>
              <a:t>2020-02-24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27927B-07B9-470A-A6C7-2E21D055E10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5280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FE79A2-9499-4165-85CA-D3B599A71D6E}" type="datetimeFigureOut">
              <a:rPr lang="ko-KR" altLang="en-US" smtClean="0"/>
              <a:pPr/>
              <a:t>2020-02-24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F56FB-8B4C-4940-9CA8-BCB6BA92FB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391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203903" y="2664211"/>
            <a:ext cx="7200000" cy="1015663"/>
          </a:xfrm>
        </p:spPr>
        <p:txBody>
          <a:bodyPr wrap="square" anchor="t">
            <a:spAutoFit/>
          </a:bodyPr>
          <a:lstStyle>
            <a:lvl1pPr algn="l">
              <a:lnSpc>
                <a:spcPct val="100000"/>
              </a:lnSpc>
              <a:defRPr sz="6000" b="1">
                <a:solidFill>
                  <a:schemeClr val="accent1"/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ko-KR" altLang="en-US" dirty="0"/>
              <a:t>표지 제목 입력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16314" y="1965193"/>
            <a:ext cx="7200000" cy="654923"/>
          </a:xfrm>
        </p:spPr>
        <p:txBody>
          <a:bodyPr vert="horz" wrap="square" lIns="91440" tIns="45720" rIns="91440" bIns="45720" rtlCol="0" anchor="b">
            <a:spAutoFit/>
          </a:bodyPr>
          <a:lstStyle>
            <a:lvl1pPr marL="0" indent="0">
              <a:buNone/>
              <a:defRPr lang="en-US" sz="4000" dirty="0">
                <a:solidFill>
                  <a:schemeClr val="accent2"/>
                </a:solidFill>
                <a:latin typeface="맑은 고딕" pitchFamily="50" charset="-127"/>
                <a:ea typeface="맑은 고딕" pitchFamily="50" charset="-127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ko-KR" altLang="en-US"/>
              <a:t>표지 부제목 입력</a:t>
            </a:r>
            <a:endParaRPr lang="en-US" dirty="0"/>
          </a:p>
        </p:txBody>
      </p:sp>
      <p:sp>
        <p:nvSpPr>
          <p:cNvPr id="61" name="Google Shape;10;p2">
            <a:extLst>
              <a:ext uri="{FF2B5EF4-FFF2-40B4-BE49-F238E27FC236}">
                <a16:creationId xmlns="" xmlns:a16="http://schemas.microsoft.com/office/drawing/2014/main" id="{915EBAC6-B986-0141-9A3D-A1153FD2C8C9}"/>
              </a:ext>
            </a:extLst>
          </p:cNvPr>
          <p:cNvSpPr/>
          <p:nvPr userDrawn="1"/>
        </p:nvSpPr>
        <p:spPr>
          <a:xfrm rot="10800000">
            <a:off x="-3" y="-3"/>
            <a:ext cx="8697688" cy="5529945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2;p2">
            <a:extLst>
              <a:ext uri="{FF2B5EF4-FFF2-40B4-BE49-F238E27FC236}">
                <a16:creationId xmlns="" xmlns:a16="http://schemas.microsoft.com/office/drawing/2014/main" id="{32DFD919-D29D-FC47-AD9F-0D1B2F5A8862}"/>
              </a:ext>
            </a:extLst>
          </p:cNvPr>
          <p:cNvSpPr/>
          <p:nvPr userDrawn="1"/>
        </p:nvSpPr>
        <p:spPr>
          <a:xfrm rot="10800000">
            <a:off x="3799114" y="2286000"/>
            <a:ext cx="8392886" cy="4572000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2551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>
            <a:extLst>
              <a:ext uri="{FF2B5EF4-FFF2-40B4-BE49-F238E27FC236}">
                <a16:creationId xmlns="" xmlns:a16="http://schemas.microsoft.com/office/drawing/2014/main" id="{3DCB54EF-6F8F-C14C-AEAB-339A6ADFE958}"/>
              </a:ext>
            </a:extLst>
          </p:cNvPr>
          <p:cNvSpPr/>
          <p:nvPr userDrawn="1"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4632325" y="3242853"/>
            <a:ext cx="7559675" cy="703262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457200" indent="0">
              <a:buNone/>
              <a:defRPr sz="3600"/>
            </a:lvl2pPr>
            <a:lvl3pPr marL="914400" indent="0">
              <a:buNone/>
              <a:defRPr sz="36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ko-KR" altLang="en-US" dirty="0"/>
              <a:t>목차 내용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텍스트 개체 틀 2"/>
          <p:cNvSpPr>
            <a:spLocks noGrp="1"/>
          </p:cNvSpPr>
          <p:nvPr>
            <p:ph type="body" sz="quarter" idx="11" hasCustomPrompt="1"/>
          </p:nvPr>
        </p:nvSpPr>
        <p:spPr>
          <a:xfrm>
            <a:off x="4632324" y="4074122"/>
            <a:ext cx="7559675" cy="703262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457200" indent="0">
              <a:buNone/>
              <a:defRPr sz="3600"/>
            </a:lvl2pPr>
            <a:lvl3pPr marL="914400" indent="0">
              <a:buNone/>
              <a:defRPr sz="36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ko-KR" altLang="en-US"/>
              <a:t>목차 내용 입력하세요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18" name="텍스트 개체 틀 2"/>
          <p:cNvSpPr>
            <a:spLocks noGrp="1"/>
          </p:cNvSpPr>
          <p:nvPr>
            <p:ph type="body" sz="quarter" idx="12" hasCustomPrompt="1"/>
          </p:nvPr>
        </p:nvSpPr>
        <p:spPr>
          <a:xfrm>
            <a:off x="4632323" y="4910800"/>
            <a:ext cx="7559675" cy="703262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457200" indent="0">
              <a:buNone/>
              <a:defRPr sz="3600"/>
            </a:lvl2pPr>
            <a:lvl3pPr marL="914400" indent="0">
              <a:buNone/>
              <a:defRPr sz="36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ko-KR" altLang="en-US" dirty="0"/>
              <a:t>목차 내용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9" name="Google Shape;10;p2">
            <a:extLst>
              <a:ext uri="{FF2B5EF4-FFF2-40B4-BE49-F238E27FC236}">
                <a16:creationId xmlns="" xmlns:a16="http://schemas.microsoft.com/office/drawing/2014/main" id="{9C20880E-B3DE-A94F-9214-F288AB8F2288}"/>
              </a:ext>
            </a:extLst>
          </p:cNvPr>
          <p:cNvSpPr/>
          <p:nvPr userDrawn="1"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11530;p73">
            <a:extLst>
              <a:ext uri="{FF2B5EF4-FFF2-40B4-BE49-F238E27FC236}">
                <a16:creationId xmlns="" xmlns:a16="http://schemas.microsoft.com/office/drawing/2014/main" id="{C53AD8B5-FE39-6A42-9005-EC4F1FB81112}"/>
              </a:ext>
            </a:extLst>
          </p:cNvPr>
          <p:cNvGrpSpPr/>
          <p:nvPr userDrawn="1"/>
        </p:nvGrpSpPr>
        <p:grpSpPr>
          <a:xfrm>
            <a:off x="11568567" y="267121"/>
            <a:ext cx="320022" cy="359778"/>
            <a:chOff x="3567553" y="1499912"/>
            <a:chExt cx="320022" cy="359778"/>
          </a:xfrm>
          <a:solidFill>
            <a:srgbClr val="4BB0A0"/>
          </a:solidFill>
        </p:grpSpPr>
        <p:sp>
          <p:nvSpPr>
            <p:cNvPr id="21" name="Google Shape;11531;p73">
              <a:extLst>
                <a:ext uri="{FF2B5EF4-FFF2-40B4-BE49-F238E27FC236}">
                  <a16:creationId xmlns="" xmlns:a16="http://schemas.microsoft.com/office/drawing/2014/main" id="{0F0D93FF-7196-E64A-BC21-F016A3016471}"/>
                </a:ext>
              </a:extLst>
            </p:cNvPr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532;p73">
              <a:extLst>
                <a:ext uri="{FF2B5EF4-FFF2-40B4-BE49-F238E27FC236}">
                  <a16:creationId xmlns="" xmlns:a16="http://schemas.microsoft.com/office/drawing/2014/main" id="{10A6EBD0-21AA-BE4F-B25E-B9EBF7C939C3}"/>
                </a:ext>
              </a:extLst>
            </p:cNvPr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533;p73">
              <a:extLst>
                <a:ext uri="{FF2B5EF4-FFF2-40B4-BE49-F238E27FC236}">
                  <a16:creationId xmlns="" xmlns:a16="http://schemas.microsoft.com/office/drawing/2014/main" id="{E593C3FB-9816-9C4E-A8CE-F5E3D23AAB7D}"/>
                </a:ext>
              </a:extLst>
            </p:cNvPr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534;p73">
              <a:extLst>
                <a:ext uri="{FF2B5EF4-FFF2-40B4-BE49-F238E27FC236}">
                  <a16:creationId xmlns="" xmlns:a16="http://schemas.microsoft.com/office/drawing/2014/main" id="{751E997F-17D4-3240-BBFB-AD0DA992726B}"/>
                </a:ext>
              </a:extLst>
            </p:cNvPr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535;p73">
              <a:extLst>
                <a:ext uri="{FF2B5EF4-FFF2-40B4-BE49-F238E27FC236}">
                  <a16:creationId xmlns="" xmlns:a16="http://schemas.microsoft.com/office/drawing/2014/main" id="{70D7634B-5347-1147-9507-F00A80D6AF28}"/>
                </a:ext>
              </a:extLst>
            </p:cNvPr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536;p73">
              <a:extLst>
                <a:ext uri="{FF2B5EF4-FFF2-40B4-BE49-F238E27FC236}">
                  <a16:creationId xmlns="" xmlns:a16="http://schemas.microsoft.com/office/drawing/2014/main" id="{C9854E3F-9BBE-614D-B3B5-7F73F17A13CD}"/>
                </a:ext>
              </a:extLst>
            </p:cNvPr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제목 24">
            <a:extLst>
              <a:ext uri="{FF2B5EF4-FFF2-40B4-BE49-F238E27FC236}">
                <a16:creationId xmlns="" xmlns:a16="http://schemas.microsoft.com/office/drawing/2014/main" id="{3A2259E1-D3D4-A445-8D39-5015AB031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F06436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002569007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691375" y="2932204"/>
            <a:ext cx="10267121" cy="993592"/>
          </a:xfrm>
          <a:noFill/>
        </p:spPr>
        <p:txBody>
          <a:bodyPr wrap="none" lIns="0" tIns="0" rIns="0" bIns="0" anchor="ctr" anchorCtr="0">
            <a:noAutofit/>
          </a:bodyPr>
          <a:lstStyle>
            <a:lvl1pPr marL="0" indent="0">
              <a:buNone/>
              <a:defRPr sz="4800">
                <a:solidFill>
                  <a:srgbClr val="F06436"/>
                </a:solidFill>
              </a:defRPr>
            </a:lvl1pPr>
            <a:lvl2pPr marL="457200" indent="0">
              <a:buNone/>
              <a:defRPr sz="4000"/>
            </a:lvl2pPr>
            <a:lvl3pPr marL="914400" indent="0">
              <a:buNone/>
              <a:defRPr sz="4000"/>
            </a:lvl3pPr>
            <a:lvl4pPr marL="1371600" indent="0">
              <a:buNone/>
              <a:defRPr sz="4000"/>
            </a:lvl4pPr>
            <a:lvl5pPr marL="1828800" indent="0">
              <a:buNone/>
              <a:defRPr sz="4000"/>
            </a:lvl5pPr>
          </a:lstStyle>
          <a:p>
            <a:pPr lvl="0"/>
            <a:r>
              <a:rPr lang="ko-KR" altLang="en-US" dirty="0"/>
              <a:t>목차 내용을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Google Shape;12;p2">
            <a:extLst>
              <a:ext uri="{FF2B5EF4-FFF2-40B4-BE49-F238E27FC236}">
                <a16:creationId xmlns="" xmlns:a16="http://schemas.microsoft.com/office/drawing/2014/main" id="{C0ABDC55-C9AE-1C41-A2A0-AA873EDB6BD8}"/>
              </a:ext>
            </a:extLst>
          </p:cNvPr>
          <p:cNvSpPr/>
          <p:nvPr userDrawn="1"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10;p2">
            <a:extLst>
              <a:ext uri="{FF2B5EF4-FFF2-40B4-BE49-F238E27FC236}">
                <a16:creationId xmlns="" xmlns:a16="http://schemas.microsoft.com/office/drawing/2014/main" id="{28B67903-E1CF-534B-A2D3-E7597F24B72F}"/>
              </a:ext>
            </a:extLst>
          </p:cNvPr>
          <p:cNvSpPr/>
          <p:nvPr userDrawn="1"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" name="Google Shape;11530;p73">
            <a:extLst>
              <a:ext uri="{FF2B5EF4-FFF2-40B4-BE49-F238E27FC236}">
                <a16:creationId xmlns="" xmlns:a16="http://schemas.microsoft.com/office/drawing/2014/main" id="{A10FFA0E-16C5-4244-887B-59CEA3799C19}"/>
              </a:ext>
            </a:extLst>
          </p:cNvPr>
          <p:cNvGrpSpPr/>
          <p:nvPr userDrawn="1"/>
        </p:nvGrpSpPr>
        <p:grpSpPr>
          <a:xfrm>
            <a:off x="11379724" y="208758"/>
            <a:ext cx="320022" cy="359778"/>
            <a:chOff x="3567553" y="1499912"/>
            <a:chExt cx="320022" cy="359778"/>
          </a:xfrm>
          <a:solidFill>
            <a:srgbClr val="4BB0A0"/>
          </a:solidFill>
        </p:grpSpPr>
        <p:sp>
          <p:nvSpPr>
            <p:cNvPr id="10" name="Google Shape;11531;p73">
              <a:extLst>
                <a:ext uri="{FF2B5EF4-FFF2-40B4-BE49-F238E27FC236}">
                  <a16:creationId xmlns="" xmlns:a16="http://schemas.microsoft.com/office/drawing/2014/main" id="{3BC7373A-BF17-5949-8F1D-CB2BBEEEEEA6}"/>
                </a:ext>
              </a:extLst>
            </p:cNvPr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532;p73">
              <a:extLst>
                <a:ext uri="{FF2B5EF4-FFF2-40B4-BE49-F238E27FC236}">
                  <a16:creationId xmlns="" xmlns:a16="http://schemas.microsoft.com/office/drawing/2014/main" id="{CC6EA4CC-1703-7449-B7BC-4483CFF9F966}"/>
                </a:ext>
              </a:extLst>
            </p:cNvPr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533;p73">
              <a:extLst>
                <a:ext uri="{FF2B5EF4-FFF2-40B4-BE49-F238E27FC236}">
                  <a16:creationId xmlns="" xmlns:a16="http://schemas.microsoft.com/office/drawing/2014/main" id="{B5E6808C-1FA3-4B4B-B0FE-9EE183DD349C}"/>
                </a:ext>
              </a:extLst>
            </p:cNvPr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534;p73">
              <a:extLst>
                <a:ext uri="{FF2B5EF4-FFF2-40B4-BE49-F238E27FC236}">
                  <a16:creationId xmlns="" xmlns:a16="http://schemas.microsoft.com/office/drawing/2014/main" id="{69AF36EF-ECD4-AC48-816B-145DAB86BB7E}"/>
                </a:ext>
              </a:extLst>
            </p:cNvPr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535;p73">
              <a:extLst>
                <a:ext uri="{FF2B5EF4-FFF2-40B4-BE49-F238E27FC236}">
                  <a16:creationId xmlns="" xmlns:a16="http://schemas.microsoft.com/office/drawing/2014/main" id="{36271C18-068C-3049-B5A3-CC3DE160731F}"/>
                </a:ext>
              </a:extLst>
            </p:cNvPr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536;p73">
              <a:extLst>
                <a:ext uri="{FF2B5EF4-FFF2-40B4-BE49-F238E27FC236}">
                  <a16:creationId xmlns="" xmlns:a16="http://schemas.microsoft.com/office/drawing/2014/main" id="{3BA77610-2275-C74C-A5B8-D24FF49A3670}"/>
                </a:ext>
              </a:extLst>
            </p:cNvPr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94208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2;p2">
            <a:extLst>
              <a:ext uri="{FF2B5EF4-FFF2-40B4-BE49-F238E27FC236}">
                <a16:creationId xmlns="" xmlns:a16="http://schemas.microsoft.com/office/drawing/2014/main" id="{3DCB54EF-6F8F-C14C-AEAB-339A6ADFE958}"/>
              </a:ext>
            </a:extLst>
          </p:cNvPr>
          <p:cNvSpPr/>
          <p:nvPr userDrawn="1"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10;p2">
            <a:extLst>
              <a:ext uri="{FF2B5EF4-FFF2-40B4-BE49-F238E27FC236}">
                <a16:creationId xmlns="" xmlns:a16="http://schemas.microsoft.com/office/drawing/2014/main" id="{9C20880E-B3DE-A94F-9214-F288AB8F2288}"/>
              </a:ext>
            </a:extLst>
          </p:cNvPr>
          <p:cNvSpPr/>
          <p:nvPr userDrawn="1"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1530;p73">
            <a:extLst>
              <a:ext uri="{FF2B5EF4-FFF2-40B4-BE49-F238E27FC236}">
                <a16:creationId xmlns="" xmlns:a16="http://schemas.microsoft.com/office/drawing/2014/main" id="{A10FFA0E-16C5-4244-887B-59CEA3799C19}"/>
              </a:ext>
            </a:extLst>
          </p:cNvPr>
          <p:cNvGrpSpPr/>
          <p:nvPr userDrawn="1"/>
        </p:nvGrpSpPr>
        <p:grpSpPr>
          <a:xfrm>
            <a:off x="11379724" y="208758"/>
            <a:ext cx="320022" cy="359778"/>
            <a:chOff x="3567553" y="1499912"/>
            <a:chExt cx="320022" cy="359778"/>
          </a:xfrm>
          <a:solidFill>
            <a:srgbClr val="4BB0A0"/>
          </a:solidFill>
        </p:grpSpPr>
        <p:sp>
          <p:nvSpPr>
            <p:cNvPr id="15" name="Google Shape;11531;p73">
              <a:extLst>
                <a:ext uri="{FF2B5EF4-FFF2-40B4-BE49-F238E27FC236}">
                  <a16:creationId xmlns="" xmlns:a16="http://schemas.microsoft.com/office/drawing/2014/main" id="{3BC7373A-BF17-5949-8F1D-CB2BBEEEEEA6}"/>
                </a:ext>
              </a:extLst>
            </p:cNvPr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532;p73">
              <a:extLst>
                <a:ext uri="{FF2B5EF4-FFF2-40B4-BE49-F238E27FC236}">
                  <a16:creationId xmlns="" xmlns:a16="http://schemas.microsoft.com/office/drawing/2014/main" id="{CC6EA4CC-1703-7449-B7BC-4483CFF9F966}"/>
                </a:ext>
              </a:extLst>
            </p:cNvPr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533;p73">
              <a:extLst>
                <a:ext uri="{FF2B5EF4-FFF2-40B4-BE49-F238E27FC236}">
                  <a16:creationId xmlns="" xmlns:a16="http://schemas.microsoft.com/office/drawing/2014/main" id="{B5E6808C-1FA3-4B4B-B0FE-9EE183DD349C}"/>
                </a:ext>
              </a:extLst>
            </p:cNvPr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534;p73">
              <a:extLst>
                <a:ext uri="{FF2B5EF4-FFF2-40B4-BE49-F238E27FC236}">
                  <a16:creationId xmlns="" xmlns:a16="http://schemas.microsoft.com/office/drawing/2014/main" id="{69AF36EF-ECD4-AC48-816B-145DAB86BB7E}"/>
                </a:ext>
              </a:extLst>
            </p:cNvPr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535;p73">
              <a:extLst>
                <a:ext uri="{FF2B5EF4-FFF2-40B4-BE49-F238E27FC236}">
                  <a16:creationId xmlns="" xmlns:a16="http://schemas.microsoft.com/office/drawing/2014/main" id="{36271C18-068C-3049-B5A3-CC3DE160731F}"/>
                </a:ext>
              </a:extLst>
            </p:cNvPr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536;p73">
              <a:extLst>
                <a:ext uri="{FF2B5EF4-FFF2-40B4-BE49-F238E27FC236}">
                  <a16:creationId xmlns="" xmlns:a16="http://schemas.microsoft.com/office/drawing/2014/main" id="{3BA77610-2275-C74C-A5B8-D24FF49A3670}"/>
                </a:ext>
              </a:extLst>
            </p:cNvPr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바닥글 개체 틀 36">
            <a:extLst>
              <a:ext uri="{FF2B5EF4-FFF2-40B4-BE49-F238E27FC236}">
                <a16:creationId xmlns="" xmlns:a16="http://schemas.microsoft.com/office/drawing/2014/main" id="{55CC57BC-A88F-F246-9E0B-72F85C1B176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altLang="ko-KR" b="1" dirty="0"/>
              <a:t>〉 〉 </a:t>
            </a:r>
            <a:r>
              <a:rPr lang="ko-KR" altLang="en-US" b="1" dirty="0" err="1" smtClean="0"/>
              <a:t>모던웹을</a:t>
            </a:r>
            <a:r>
              <a:rPr lang="ko-KR" altLang="en-US" b="1" dirty="0" smtClean="0"/>
              <a:t> 위한 </a:t>
            </a:r>
            <a:r>
              <a:rPr lang="en-US" altLang="ko-KR" b="1" dirty="0" smtClean="0"/>
              <a:t>HTML5+CSS3 </a:t>
            </a:r>
            <a:r>
              <a:rPr lang="ko-KR" altLang="en-US" b="1" dirty="0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9057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2;p2">
            <a:extLst>
              <a:ext uri="{FF2B5EF4-FFF2-40B4-BE49-F238E27FC236}">
                <a16:creationId xmlns="" xmlns:a16="http://schemas.microsoft.com/office/drawing/2014/main" id="{31C819E8-8DB3-D241-86AD-39FA357B79F1}"/>
              </a:ext>
            </a:extLst>
          </p:cNvPr>
          <p:cNvSpPr/>
          <p:nvPr userDrawn="1"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0;p2">
            <a:extLst>
              <a:ext uri="{FF2B5EF4-FFF2-40B4-BE49-F238E27FC236}">
                <a16:creationId xmlns="" xmlns:a16="http://schemas.microsoft.com/office/drawing/2014/main" id="{4CA2C0CC-49CB-CE45-A055-1E87B9A38FE4}"/>
              </a:ext>
            </a:extLst>
          </p:cNvPr>
          <p:cNvSpPr/>
          <p:nvPr userDrawn="1"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슬라이드 번호 개체 틀 20">
            <a:extLst>
              <a:ext uri="{FF2B5EF4-FFF2-40B4-BE49-F238E27FC236}">
                <a16:creationId xmlns="" xmlns:a16="http://schemas.microsoft.com/office/drawing/2014/main" id="{346A3901-6E4C-0B40-9CF8-E7ECAB46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1731" y="6483194"/>
            <a:ext cx="40087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53835A-5E09-4503-B599-6DF340CA398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2" name="바닥글 개체 틀 36">
            <a:extLst>
              <a:ext uri="{FF2B5EF4-FFF2-40B4-BE49-F238E27FC236}">
                <a16:creationId xmlns="" xmlns:a16="http://schemas.microsoft.com/office/drawing/2014/main" id="{388D13DD-ED8A-4747-B349-F5A2E05F7D1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82154" y="6574971"/>
            <a:ext cx="4114800" cy="216052"/>
          </a:xfrm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ko-KR" b="1" dirty="0"/>
              <a:t>〉 〉 </a:t>
            </a:r>
            <a:r>
              <a:rPr lang="ko-KR" altLang="en-US" b="1" dirty="0" err="1" smtClean="0"/>
              <a:t>모던웹을</a:t>
            </a:r>
            <a:r>
              <a:rPr lang="ko-KR" altLang="en-US" b="1" dirty="0" smtClean="0"/>
              <a:t> 위한 </a:t>
            </a:r>
            <a:r>
              <a:rPr lang="en-US" altLang="ko-KR" b="1" dirty="0" smtClean="0"/>
              <a:t>HTML5+CSS3 </a:t>
            </a:r>
            <a:r>
              <a:rPr lang="ko-KR" altLang="en-US" b="1" dirty="0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0049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2;p2">
            <a:extLst>
              <a:ext uri="{FF2B5EF4-FFF2-40B4-BE49-F238E27FC236}">
                <a16:creationId xmlns="" xmlns:a16="http://schemas.microsoft.com/office/drawing/2014/main" id="{AE169226-6326-4B42-BA01-A07503F9BF41}"/>
              </a:ext>
            </a:extLst>
          </p:cNvPr>
          <p:cNvSpPr/>
          <p:nvPr userDrawn="1"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0;p2">
            <a:extLst>
              <a:ext uri="{FF2B5EF4-FFF2-40B4-BE49-F238E27FC236}">
                <a16:creationId xmlns="" xmlns:a16="http://schemas.microsoft.com/office/drawing/2014/main" id="{F2128D78-98D0-1946-ABC0-DD3E32D4D519}"/>
              </a:ext>
            </a:extLst>
          </p:cNvPr>
          <p:cNvSpPr/>
          <p:nvPr userDrawn="1"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제목 24">
            <a:extLst>
              <a:ext uri="{FF2B5EF4-FFF2-40B4-BE49-F238E27FC236}">
                <a16:creationId xmlns="" xmlns:a16="http://schemas.microsoft.com/office/drawing/2014/main" id="{18E4D7E8-082F-3947-ACDC-CCB90F658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F06436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x-none" dirty="0"/>
          </a:p>
        </p:txBody>
      </p:sp>
      <p:sp>
        <p:nvSpPr>
          <p:cNvPr id="33" name="슬라이드 번호 개체 틀 20">
            <a:extLst>
              <a:ext uri="{FF2B5EF4-FFF2-40B4-BE49-F238E27FC236}">
                <a16:creationId xmlns="" xmlns:a16="http://schemas.microsoft.com/office/drawing/2014/main" id="{5D8DE216-E2D2-0946-B519-359B6A0D0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1731" y="6472308"/>
            <a:ext cx="40087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53835A-5E09-4503-B599-6DF340CA398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35" name="텍스트 개체 틀 34">
            <a:extLst>
              <a:ext uri="{FF2B5EF4-FFF2-40B4-BE49-F238E27FC236}">
                <a16:creationId xmlns="" xmlns:a16="http://schemas.microsoft.com/office/drawing/2014/main" id="{7706D100-A296-AA47-8D59-127D7B2E0C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7015" y="815008"/>
            <a:ext cx="11281052" cy="2186609"/>
          </a:xfrm>
        </p:spPr>
        <p:txBody>
          <a:bodyPr/>
          <a:lstStyle>
            <a:lvl1pPr marL="228600" indent="-228600">
              <a:lnSpc>
                <a:spcPct val="120000"/>
              </a:lnSpc>
              <a:buClr>
                <a:srgbClr val="4BB0A0"/>
              </a:buClr>
              <a:buFont typeface="시스템 서체"/>
              <a:buChar char="◦"/>
              <a:defRPr sz="2400"/>
            </a:lvl1pPr>
            <a:lvl2pPr marL="685800" indent="-228600">
              <a:lnSpc>
                <a:spcPct val="120000"/>
              </a:lnSpc>
              <a:buFont typeface="시스템 서체"/>
              <a:buChar char="⁃"/>
              <a:defRPr sz="1800"/>
            </a:lvl2pPr>
            <a:lvl3pPr>
              <a:lnSpc>
                <a:spcPct val="120000"/>
              </a:lnSpc>
              <a:defRPr sz="1800"/>
            </a:lvl3pPr>
            <a:lvl4pPr>
              <a:lnSpc>
                <a:spcPct val="120000"/>
              </a:lnSpc>
              <a:defRPr sz="1800"/>
            </a:lvl4pPr>
            <a:lvl5pPr>
              <a:lnSpc>
                <a:spcPct val="120000"/>
              </a:lnSpc>
              <a:defRPr sz="18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x-none" dirty="0"/>
          </a:p>
        </p:txBody>
      </p:sp>
      <p:sp>
        <p:nvSpPr>
          <p:cNvPr id="37" name="바닥글 개체 틀 36">
            <a:extLst>
              <a:ext uri="{FF2B5EF4-FFF2-40B4-BE49-F238E27FC236}">
                <a16:creationId xmlns="" xmlns:a16="http://schemas.microsoft.com/office/drawing/2014/main" id="{55CC57BC-A88F-F246-9E0B-72F85C1B176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altLang="ko-KR" b="1" dirty="0" smtClean="0"/>
              <a:t>〉 〉 </a:t>
            </a:r>
            <a:r>
              <a:rPr lang="ko-KR" altLang="en-US" b="1" dirty="0" err="1" smtClean="0"/>
              <a:t>모던웹을</a:t>
            </a:r>
            <a:r>
              <a:rPr lang="ko-KR" altLang="en-US" b="1" dirty="0" smtClean="0"/>
              <a:t> 위한 </a:t>
            </a:r>
            <a:r>
              <a:rPr lang="en-US" altLang="ko-KR" b="1" dirty="0" smtClean="0"/>
              <a:t>HTML5+CSS3 </a:t>
            </a:r>
            <a:r>
              <a:rPr lang="ko-KR" altLang="en-US" b="1" dirty="0" smtClean="0"/>
              <a:t>바이블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3757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fld id="{C5D9319C-732D-4888-B285-D928F3481164}" type="datetimeFigureOut">
              <a:rPr lang="ko-KR" altLang="en-US" smtClean="0"/>
              <a:pPr/>
              <a:t>2020-02-24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fld id="{6353835A-5E09-4503-B599-6DF340CA39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567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87" r:id="rId3"/>
    <p:sldLayoutId id="2147483676" r:id="rId4"/>
    <p:sldLayoutId id="2147483688" r:id="rId5"/>
    <p:sldLayoutId id="2147483689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4">
            <a:extLst>
              <a:ext uri="{FF2B5EF4-FFF2-40B4-BE49-F238E27FC236}">
                <a16:creationId xmlns="" xmlns:a16="http://schemas.microsoft.com/office/drawing/2014/main" id="{21B375EC-8E0D-AF4C-8EB4-CA7CFBEAC6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253" y="1780334"/>
            <a:ext cx="7985035" cy="2862322"/>
          </a:xfrm>
        </p:spPr>
        <p:txBody>
          <a:bodyPr/>
          <a:lstStyle/>
          <a:p>
            <a:r>
              <a:rPr lang="ko-KR" altLang="en-US" b="1" dirty="0" err="1" smtClean="0">
                <a:solidFill>
                  <a:schemeClr val="tx1"/>
                </a:solidFill>
              </a:rPr>
              <a:t>모던웹을</a:t>
            </a:r>
            <a:r>
              <a:rPr lang="ko-KR" altLang="en-US" b="1" dirty="0" smtClean="0">
                <a:solidFill>
                  <a:schemeClr val="tx1"/>
                </a:solidFill>
              </a:rPr>
              <a:t> 위한</a:t>
            </a:r>
            <a:r>
              <a:rPr lang="en-US" altLang="ko-KR" b="1" dirty="0" smtClean="0">
                <a:solidFill>
                  <a:schemeClr val="tx1"/>
                </a:solidFill>
              </a:rPr>
              <a:t/>
            </a:r>
            <a:br>
              <a:rPr lang="en-US" altLang="ko-KR" b="1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HTML5+CSS3 </a:t>
            </a:r>
            <a:r>
              <a:rPr lang="ko-KR" altLang="en-US" dirty="0" smtClean="0">
                <a:solidFill>
                  <a:schemeClr val="tx1"/>
                </a:solidFill>
              </a:rPr>
              <a:t>바이블</a:t>
            </a:r>
            <a:endParaRPr lang="x-none" b="1" dirty="0">
              <a:solidFill>
                <a:schemeClr val="tx1"/>
              </a:solidFill>
            </a:endParaRPr>
          </a:p>
        </p:txBody>
      </p:sp>
      <p:sp>
        <p:nvSpPr>
          <p:cNvPr id="12" name="Google Shape;1312;p63">
            <a:extLst>
              <a:ext uri="{FF2B5EF4-FFF2-40B4-BE49-F238E27FC236}">
                <a16:creationId xmlns="" xmlns:a16="http://schemas.microsoft.com/office/drawing/2014/main" id="{0A78F3EB-266D-144F-9E96-77FD19D36541}"/>
              </a:ext>
            </a:extLst>
          </p:cNvPr>
          <p:cNvSpPr/>
          <p:nvPr/>
        </p:nvSpPr>
        <p:spPr>
          <a:xfrm>
            <a:off x="917697" y="973492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D241BC3-2D2C-354F-BE20-6B615EF877A6}"/>
              </a:ext>
            </a:extLst>
          </p:cNvPr>
          <p:cNvSpPr txBox="1"/>
          <p:nvPr/>
        </p:nvSpPr>
        <p:spPr>
          <a:xfrm>
            <a:off x="1003855" y="843918"/>
            <a:ext cx="881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맑은 고딕" pitchFamily="50" charset="-127"/>
                <a:ea typeface="맑은 고딕" pitchFamily="50" charset="-127"/>
              </a:rPr>
              <a:t>CHAPTER 01: HTML5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개요</a:t>
            </a:r>
            <a:endParaRPr lang="x-none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" name="부제목 5">
            <a:extLst>
              <a:ext uri="{FF2B5EF4-FFF2-40B4-BE49-F238E27FC236}">
                <a16:creationId xmlns="" xmlns:a16="http://schemas.microsoft.com/office/drawing/2014/main" id="{53F71AE8-5B44-374B-BBDF-875DE0842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02127" y="4869160"/>
            <a:ext cx="3268457" cy="663771"/>
          </a:xfrm>
        </p:spPr>
        <p:txBody>
          <a:bodyPr/>
          <a:lstStyle/>
          <a:p>
            <a:pPr algn="r"/>
            <a:r>
              <a:rPr lang="ko-KR" altLang="en-US" sz="1600" dirty="0" err="1">
                <a:solidFill>
                  <a:schemeClr val="tx1"/>
                </a:solidFill>
              </a:rPr>
              <a:t>ㅇㅇ대학교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 err="1">
                <a:solidFill>
                  <a:schemeClr val="tx1"/>
                </a:solidFill>
              </a:rPr>
              <a:t>ㅇㅇ학과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r"/>
            <a:r>
              <a:rPr lang="ko-KR" altLang="en-US" sz="1600" dirty="0">
                <a:solidFill>
                  <a:schemeClr val="tx1"/>
                </a:solidFill>
              </a:rPr>
              <a:t>홍길동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336" y="1213250"/>
            <a:ext cx="2442210" cy="33299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7088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1.1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웹의 역사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플러그인 웹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2.0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시대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6160" y="1818854"/>
            <a:ext cx="3008691" cy="3220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20589" y="1818854"/>
            <a:ext cx="6136616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플러그인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웹 브라우저와 연동되는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특정 프로그램을 사용자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PC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에 추가로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설치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웹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브라우저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기능을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확장하는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방법으로 기업이 개별적으로 제작한 어플리케이션</a:t>
            </a: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1996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년부터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Future Splash Animator(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현재의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어도비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플래시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)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를 포함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마이크로소프트의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액티브엑스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(ActiveX)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등이 대표적인 사례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한편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액티브엑스와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플래시를 기반으로 한 애니메이션 제작 붐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3962820"/>
            <a:ext cx="4953000" cy="1076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997591" y="5301208"/>
            <a:ext cx="2085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err="1" smtClean="0">
                <a:latin typeface="나눔고딕" pitchFamily="50" charset="-127"/>
                <a:ea typeface="나눔고딕" pitchFamily="50" charset="-127"/>
              </a:rPr>
              <a:t>액티브엑스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 어플리케이션</a:t>
            </a:r>
            <a:endParaRPr lang="en-US" altLang="ko-KR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97846" y="5301208"/>
            <a:ext cx="1244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mtClean="0">
                <a:latin typeface="나눔고딕" pitchFamily="50" charset="-127"/>
                <a:ea typeface="나눔고딕" pitchFamily="50" charset="-127"/>
              </a:rPr>
              <a:t>졸라맨 캐릭터</a:t>
            </a:r>
            <a:endParaRPr lang="en-US" altLang="ko-KR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3718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1.1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웹의 역사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차 </a:t>
            </a:r>
            <a:r>
              <a:rPr lang="ko-KR" altLang="en-US" sz="2200" b="1" dirty="0" err="1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웹브라우저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전쟁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94932" y="1613340"/>
            <a:ext cx="780213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2010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년을 전후로 마이크로소프트와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W3C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가 함께한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XHTML 2.0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표준이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붕괴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인터넷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익스플로러의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기능 문제가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대두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최신 표준 지원 불가 문제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한마디로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지금까지의 웹 브라우저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점유율을 뒤집을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수 있는 기회가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만들어짐</a:t>
            </a: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모든 웹 브라우저 회사가 기술적으로 다른 웹 브라우저를 앞서려고 빠른 속도로 업데이트하고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있음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하지만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기술적인 부분 이외에도 다양한 방법으로 웹 브라우저를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마케팅을 하는 중</a:t>
            </a: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제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차 웹 브라우저 전쟁은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2019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년을 기준으로 거의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구글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크롬의 승리로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정리되는 중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1423" y="3717032"/>
            <a:ext cx="3403506" cy="2089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40" y="3721382"/>
            <a:ext cx="2771216" cy="208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233042" y="6021288"/>
            <a:ext cx="1680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err="1" smtClean="0">
                <a:latin typeface="나눔고딕" pitchFamily="50" charset="-127"/>
                <a:ea typeface="나눔고딕" pitchFamily="50" charset="-127"/>
              </a:rPr>
              <a:t>구글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 크롬 일본 광고</a:t>
            </a:r>
            <a:endParaRPr lang="en-US" altLang="ko-KR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98734" y="6021288"/>
            <a:ext cx="2085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mtClean="0">
                <a:latin typeface="나눔고딕" pitchFamily="50" charset="-127"/>
                <a:ea typeface="나눔고딕" pitchFamily="50" charset="-127"/>
              </a:rPr>
              <a:t>파이어폭스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 err="1" smtClean="0">
                <a:latin typeface="나눔고딕" pitchFamily="50" charset="-127"/>
                <a:ea typeface="나눔고딕" pitchFamily="50" charset="-127"/>
              </a:rPr>
              <a:t>마켓플레이스</a:t>
            </a:r>
            <a:endParaRPr lang="en-US" altLang="ko-KR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423035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>
            <a:normAutofit/>
          </a:bodyPr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1.1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웹의 역사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마이크로소프트의 </a:t>
            </a:r>
            <a:r>
              <a:rPr lang="ko-KR" altLang="en-US" sz="2200" b="1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인터넷 </a:t>
            </a:r>
            <a:r>
              <a:rPr lang="ko-KR" altLang="en-US" sz="2200" b="1" dirty="0" err="1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익스플로러</a:t>
            </a:r>
            <a:r>
              <a:rPr lang="ko-KR" altLang="en-US" sz="2200" b="1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지원 중단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85126" y="1712024"/>
            <a:ext cx="802174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2016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년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월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마이크로소프트는 결국 “인터넷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익스플로러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10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이하의 버전 지원을 중단한다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”라고 결정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자동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업데이트를 통해 인터넷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익스플로러를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11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버전으로 강제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업데이트</a:t>
            </a: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그리고 그 결과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HTML5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를 본격적으로 사용할 수 있는 환경이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구축됨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388" y="2780928"/>
            <a:ext cx="4769224" cy="29950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36807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1.2  HTML5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공부해야 하는 이유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애플리케이션 수준의 웹 페이지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00593" y="5468235"/>
            <a:ext cx="85908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웹 페이지인데도 충분히 일반 애플리케이션 수준으로 작동하는 다음 금융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/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네이버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뉴스의 웹 페이지</a:t>
            </a:r>
            <a:endParaRPr lang="ko-KR" altLang="en-US" sz="16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73" y="1676400"/>
            <a:ext cx="197452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682" y="1676400"/>
            <a:ext cx="197452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212237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1.2  HTML5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공부해야 하는 이유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일렉트론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59341" y="1268760"/>
            <a:ext cx="907331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2013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년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GitHub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는 아톰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Atom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이라는 에디터를 만들기 위해 아톰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쉘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(Atom Shell)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이라는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HTML5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기반의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</a:b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데스크톱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애플리케이션 개발 엔진을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개발함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이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엔진은 이후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“일렉트론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Electron”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이라는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이름으로 변경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이후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마이크로소프트에서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스카이프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Skype,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비주얼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스튜디오 코드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Visual Studio Code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등이 개발되면서 널리 알려짐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대표적인 프로그램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슬랙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Slack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데스크톱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애플리케이션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고스트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Ghost,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워드프레스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WordPress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블로그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플랫폼 등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0988" y="2924944"/>
            <a:ext cx="4010025" cy="3105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330132" y="6190111"/>
            <a:ext cx="35317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mtClean="0">
                <a:latin typeface="나눔고딕" pitchFamily="50" charset="-127"/>
                <a:ea typeface="나눔고딕" pitchFamily="50" charset="-127"/>
              </a:rPr>
              <a:t>일렉트론으로 개발된 다양한 어플리케이션들</a:t>
            </a:r>
            <a:endParaRPr lang="en-US" altLang="ko-KR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59446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1.2  HTML5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공부해야 하는 이유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err="1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리액트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200" b="1" dirty="0" err="1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네이티브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6824" y="1268760"/>
            <a:ext cx="919835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리액트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네이티브를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사용하면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HTML5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로 개발했을 때 내부적으로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안드로이드와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아이폰에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맞는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네이티브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코드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간단하게 “해당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스마트폰이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가장 만족하는 프로그래밍 언어로 작성된 코드”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)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로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자동 변환됨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이를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통해 성능적인 이슈를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해결함</a:t>
            </a: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페이스북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인스타그램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핀터레스트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스카이프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우버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텐센트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QQ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등의 애플리케이션이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모두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리액트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네이티브로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개발됨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677" y="2778873"/>
            <a:ext cx="3764646" cy="317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221128" y="6099786"/>
            <a:ext cx="3749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err="1" smtClean="0">
                <a:latin typeface="나눔고딕" pitchFamily="50" charset="-127"/>
                <a:ea typeface="나눔고딕" pitchFamily="50" charset="-127"/>
              </a:rPr>
              <a:t>리액트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 err="1" smtClean="0">
                <a:latin typeface="나눔고딕" pitchFamily="50" charset="-127"/>
                <a:ea typeface="나눔고딕" pitchFamily="50" charset="-127"/>
              </a:rPr>
              <a:t>네이티브로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 개발된 </a:t>
            </a:r>
            <a:r>
              <a:rPr lang="ko-KR" altLang="en-US" sz="1400" b="1" dirty="0" err="1" smtClean="0">
                <a:latin typeface="나눔고딕" pitchFamily="50" charset="-127"/>
                <a:ea typeface="나눔고딕" pitchFamily="50" charset="-127"/>
              </a:rPr>
              <a:t>모바일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 어플리케이션</a:t>
            </a:r>
            <a:endParaRPr lang="en-US" altLang="ko-KR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3867317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1.3  </a:t>
            </a:r>
            <a:r>
              <a:rPr lang="ko-KR" altLang="en-US" sz="2200" b="1" dirty="0" err="1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구글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크롬 설치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54978" y="5768787"/>
            <a:ext cx="34820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atin typeface="나눔고딕" pitchFamily="50" charset="-127"/>
                <a:ea typeface="나눔고딕" pitchFamily="50" charset="-127"/>
              </a:rPr>
              <a:t>https://www.google.com/chrome/</a:t>
            </a:r>
            <a:endParaRPr lang="ko-KR" altLang="en-US" sz="1600" b="1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176" y="1509541"/>
            <a:ext cx="6185648" cy="38389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954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1.4  Visual Studio Code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설치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62567" y="5768787"/>
            <a:ext cx="30668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atin typeface="나눔고딕" pitchFamily="50" charset="-127"/>
                <a:ea typeface="나눔고딕" pitchFamily="50" charset="-127"/>
              </a:rPr>
              <a:t>https://code.visualstudio.com/</a:t>
            </a:r>
            <a:endParaRPr lang="ko-KR" altLang="en-US" sz="1600" b="1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598" y="2017059"/>
            <a:ext cx="4116775" cy="2554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567" y="2017059"/>
            <a:ext cx="3294358" cy="2554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42" y="2017058"/>
            <a:ext cx="3780887" cy="2554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199159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1.5  HTML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페이지 생성하고 실행하기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HTML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페이지 생성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94353" y="5768787"/>
            <a:ext cx="50032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메뉴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파일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]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&gt;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새 파일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(Ctrl + N)]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을 눌러 새로운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파일 만들기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메뉴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파일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]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&gt;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저장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(Ctrl + S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)]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을 눌러 저장하기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212" y="1660497"/>
            <a:ext cx="6203576" cy="35370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2047744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1.5  HTML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페이지 생성하고 실행하기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HTML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페이지 작성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653" y="1430617"/>
            <a:ext cx="4915476" cy="2214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078" y="1430618"/>
            <a:ext cx="4915474" cy="2214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594353" y="3717032"/>
            <a:ext cx="50032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메뉴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파일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]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&gt;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새 파일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(Ctrl + N)]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을 눌러 새로운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파일 만들기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메뉴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파일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]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&gt;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저장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(Ctrl + S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)]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을 눌러 저장하기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370" y="4365625"/>
            <a:ext cx="7033260" cy="2301240"/>
          </a:xfrm>
          <a:prstGeom prst="rect">
            <a:avLst/>
          </a:prstGeom>
        </p:spPr>
      </p:pic>
      <p:sp>
        <p:nvSpPr>
          <p:cNvPr id="10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323939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9">
            <a:extLst>
              <a:ext uri="{FF2B5EF4-FFF2-40B4-BE49-F238E27FC236}">
                <a16:creationId xmlns="" xmlns:a16="http://schemas.microsoft.com/office/drawing/2014/main" id="{8D70B121-56F4-4848-B38B-182089D909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963877"/>
            <a:ext cx="3494362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algn="r" latinLnBrk="0">
              <a:defRPr/>
            </a:pPr>
            <a:r>
              <a:rPr lang="ko-KR" altLang="en-US" sz="4100" b="1" kern="1200" dirty="0">
                <a:solidFill>
                  <a:srgbClr val="4BB0A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시작하기전에</a:t>
            </a:r>
            <a:endParaRPr lang="en-US" altLang="ko-KR" sz="4100" b="1" kern="1200" dirty="0">
              <a:solidFill>
                <a:srgbClr val="4BB0A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32" name="Straight Connector 21">
            <a:extLst>
              <a:ext uri="{FF2B5EF4-FFF2-40B4-BE49-F238E27FC236}">
                <a16:creationId xmlns="" xmlns:a16="http://schemas.microsoft.com/office/drawing/2014/main" id="{2D72A2C9-F3CA-4216-8BAD-FA4C970C3C4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4976031" y="963877"/>
            <a:ext cx="6377769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소스코드</a:t>
            </a:r>
            <a:endParaRPr lang="ko-KR" altLang="en-US" sz="24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571500" lvl="1" indent="-342900" latinLnBrk="0">
              <a:lnSpc>
                <a:spcPct val="90000"/>
              </a:lnSpc>
              <a:spcAft>
                <a:spcPts val="600"/>
              </a:spcAft>
              <a:buFont typeface="시스템 서체"/>
              <a:buChar char="⁃"/>
            </a:pPr>
            <a:r>
              <a:rPr lang="en-US" altLang="ko-KR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http://</a:t>
            </a:r>
            <a:r>
              <a:rPr lang="en-US" altLang="ko-KR" sz="2400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www.hanbit.co.kr/src/10158</a:t>
            </a:r>
            <a:endParaRPr lang="en-US" altLang="ko-KR" sz="2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03868AD-5FB7-A947-B715-20B0C9396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9" name="바닥글 개체 틀 8">
            <a:extLst>
              <a:ext uri="{FF2B5EF4-FFF2-40B4-BE49-F238E27FC236}">
                <a16:creationId xmlns="" xmlns:a16="http://schemas.microsoft.com/office/drawing/2014/main" id="{2DAFE7ED-8F26-ED44-ABEC-DB77F5B048C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</a:t>
            </a:r>
            <a:r>
              <a:rPr lang="ko-KR" altLang="en-US" dirty="0" smtClean="0"/>
              <a:t>위한 </a:t>
            </a:r>
            <a:r>
              <a:rPr lang="en-US" altLang="ko-KR" dirty="0" smtClean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39035554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1.5  HTML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페이지 생성하고 실행하기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HTML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페이지 실행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30330" y="4869160"/>
            <a:ext cx="59298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좌측의 파일을 웹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브라우저에 드래그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&amp;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드롭해서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놓으면 우측의 모습으로 출력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177" y="2314687"/>
            <a:ext cx="4320480" cy="2228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1996" y="2666476"/>
            <a:ext cx="5832648" cy="1525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1722653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1.5  HTML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페이지 생성하고 실행하기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자동 완성 기능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680" y="1628800"/>
            <a:ext cx="5760640" cy="33915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738076" y="5445224"/>
            <a:ext cx="87158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Visual Studio Code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와 같은 개발 전용 데이터를 사용하면 코드를 입력할 때 참고할 수 있는 자동 완성 기능이 작동</a:t>
            </a:r>
          </a:p>
        </p:txBody>
      </p:sp>
      <p:sp>
        <p:nvSpPr>
          <p:cNvPr id="6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184593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1.5  HTML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페이지 생성하고 실행하기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err="1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구글</a:t>
            </a:r>
            <a:r>
              <a:rPr lang="ko-KR" altLang="en-US" sz="2200" b="1" dirty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크롬 개발자 도구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414922" y="5445224"/>
            <a:ext cx="53254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이전에 작성한 코드를 크롬으로 실행하고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오른클릭으로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검사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]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선택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/</a:t>
            </a: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혹은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[Ctrl + Shift + I]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키 누르기</a:t>
            </a: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815" y="1681164"/>
            <a:ext cx="5400600" cy="2936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0056" y="1681165"/>
            <a:ext cx="4528820" cy="2936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173416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="" xmlns:a16="http://schemas.microsoft.com/office/drawing/2014/main" id="{3131C8B5-353C-DD47-B91A-E4E0FEE22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 책의 학습 목표</a:t>
            </a:r>
            <a:endParaRPr lang="x-none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9F0E333E-71DD-7049-8195-206402707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="" xmlns:a16="http://schemas.microsoft.com/office/drawing/2014/main" id="{545AC3E0-CE34-1C49-9C60-9D85619F3E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502" y="765313"/>
            <a:ext cx="11479697" cy="5630793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CHAPTER 01: HTML5</a:t>
            </a:r>
            <a:r>
              <a:rPr lang="ko-KR" altLang="en-US" dirty="0"/>
              <a:t>의 역사와 </a:t>
            </a:r>
            <a:r>
              <a:rPr lang="en-US" altLang="ko-KR" dirty="0" smtClean="0"/>
              <a:t>Visual </a:t>
            </a:r>
            <a:r>
              <a:rPr lang="en-US" altLang="ko-KR" dirty="0"/>
              <a:t>Studio Code </a:t>
            </a:r>
            <a:r>
              <a:rPr lang="ko-KR" altLang="en-US" dirty="0" smtClean="0"/>
              <a:t>설치하기</a:t>
            </a:r>
            <a:endParaRPr lang="en-US" altLang="ko-KR" dirty="0" smtClean="0"/>
          </a:p>
          <a:p>
            <a:r>
              <a:rPr lang="en-US" altLang="ko-KR" dirty="0" smtClean="0"/>
              <a:t>CHAPTER 02: </a:t>
            </a:r>
            <a:r>
              <a:rPr lang="ko-KR" altLang="en-US" dirty="0"/>
              <a:t>사용자에게 보이는 </a:t>
            </a:r>
            <a:r>
              <a:rPr lang="ko-KR" altLang="en-US" dirty="0" err="1"/>
              <a:t>뷰를</a:t>
            </a:r>
            <a:r>
              <a:rPr lang="ko-KR" altLang="en-US" dirty="0"/>
              <a:t> 만드는 </a:t>
            </a:r>
            <a:r>
              <a:rPr lang="en-US" altLang="ko-KR" dirty="0"/>
              <a:t>HTML </a:t>
            </a:r>
            <a:r>
              <a:rPr lang="ko-KR" altLang="en-US" dirty="0"/>
              <a:t>태그</a:t>
            </a:r>
            <a:endParaRPr lang="en-US" altLang="ko-KR" dirty="0" smtClean="0"/>
          </a:p>
          <a:p>
            <a:r>
              <a:rPr lang="en-US" altLang="ko-KR" dirty="0" smtClean="0"/>
              <a:t>CHAPTER </a:t>
            </a:r>
            <a:r>
              <a:rPr lang="en-US" altLang="ko-KR" dirty="0"/>
              <a:t>03: HTML </a:t>
            </a:r>
            <a:r>
              <a:rPr lang="ko-KR" altLang="en-US" dirty="0"/>
              <a:t>문서 내부의 특정 요소를 선택할 때 사용하는 </a:t>
            </a:r>
            <a:r>
              <a:rPr lang="ko-KR" altLang="en-US" dirty="0" err="1"/>
              <a:t>선택자에</a:t>
            </a:r>
            <a:r>
              <a:rPr lang="ko-KR" altLang="en-US" dirty="0"/>
              <a:t> 관하여</a:t>
            </a:r>
            <a:endParaRPr lang="en-US" altLang="ko-KR" dirty="0" smtClean="0"/>
          </a:p>
          <a:p>
            <a:r>
              <a:rPr lang="en-US" altLang="ko-KR" dirty="0" smtClean="0"/>
              <a:t>CHAPTER </a:t>
            </a:r>
            <a:r>
              <a:rPr lang="en-US" altLang="ko-KR" dirty="0"/>
              <a:t>04: HTML </a:t>
            </a:r>
            <a:r>
              <a:rPr lang="ko-KR" altLang="en-US" dirty="0"/>
              <a:t>요소에 스타일을 적용하는 </a:t>
            </a:r>
            <a:r>
              <a:rPr lang="ko-KR" altLang="en-US" dirty="0" smtClean="0"/>
              <a:t>방법</a:t>
            </a:r>
            <a:endParaRPr lang="en-US" altLang="ko-KR" dirty="0" smtClean="0"/>
          </a:p>
          <a:p>
            <a:r>
              <a:rPr lang="en-US" altLang="ko-KR" dirty="0" smtClean="0"/>
              <a:t>CHAPTER 05: </a:t>
            </a:r>
            <a:r>
              <a:rPr lang="ko-KR" altLang="en-US" dirty="0" smtClean="0"/>
              <a:t>레이아웃을 만드는 방법</a:t>
            </a:r>
            <a:endParaRPr lang="en-US" altLang="ko-KR" dirty="0" smtClean="0"/>
          </a:p>
          <a:p>
            <a:r>
              <a:rPr lang="en-US" altLang="ko-KR" dirty="0" smtClean="0"/>
              <a:t>CHAPTER </a:t>
            </a:r>
            <a:r>
              <a:rPr lang="en-US" altLang="ko-KR" dirty="0"/>
              <a:t>06: HTML5</a:t>
            </a:r>
            <a:r>
              <a:rPr lang="ko-KR" altLang="en-US" dirty="0"/>
              <a:t>를 사용해 </a:t>
            </a:r>
            <a:r>
              <a:rPr lang="ko-KR" altLang="en-US" dirty="0" err="1"/>
              <a:t>모바일</a:t>
            </a:r>
            <a:r>
              <a:rPr lang="ko-KR" altLang="en-US" dirty="0"/>
              <a:t> 페이지를 만드는 방법</a:t>
            </a:r>
            <a:endParaRPr lang="en-US" altLang="ko-KR" dirty="0" smtClean="0"/>
          </a:p>
          <a:p>
            <a:r>
              <a:rPr lang="en-US" altLang="ko-KR" dirty="0" smtClean="0"/>
              <a:t>CHAPTER 07: </a:t>
            </a:r>
            <a:r>
              <a:rPr lang="ko-KR" altLang="en-US" dirty="0" err="1"/>
              <a:t>태블릿</a:t>
            </a:r>
            <a:r>
              <a:rPr lang="ko-KR" altLang="en-US" dirty="0"/>
              <a:t> </a:t>
            </a:r>
            <a:r>
              <a:rPr lang="en-US" altLang="ko-KR" dirty="0"/>
              <a:t>PC</a:t>
            </a:r>
            <a:r>
              <a:rPr lang="ko-KR" altLang="en-US" dirty="0"/>
              <a:t>를 위한</a:t>
            </a:r>
            <a:r>
              <a:rPr lang="en-US" altLang="ko-KR" dirty="0"/>
              <a:t>, </a:t>
            </a:r>
            <a:r>
              <a:rPr lang="ko-KR" altLang="en-US" dirty="0"/>
              <a:t>동적 너비를 가지는 레이아웃 구성 방법</a:t>
            </a:r>
            <a:endParaRPr lang="en-US" altLang="ko-KR" dirty="0" smtClean="0"/>
          </a:p>
          <a:p>
            <a:r>
              <a:rPr lang="en-US" altLang="ko-KR" dirty="0" smtClean="0"/>
              <a:t>CHAPTER 08: </a:t>
            </a:r>
            <a:r>
              <a:rPr lang="ko-KR" altLang="en-US" dirty="0"/>
              <a:t>간단한 </a:t>
            </a:r>
            <a:r>
              <a:rPr lang="ko-KR" altLang="en-US" dirty="0" err="1"/>
              <a:t>소셜커머스의</a:t>
            </a:r>
            <a:r>
              <a:rPr lang="ko-KR" altLang="en-US" dirty="0"/>
              <a:t> 메인 페이지를 </a:t>
            </a:r>
            <a:r>
              <a:rPr lang="ko-KR" altLang="en-US" dirty="0" smtClean="0"/>
              <a:t>만들어보기</a:t>
            </a:r>
            <a:endParaRPr lang="en-US" altLang="ko-KR" dirty="0" smtClean="0"/>
          </a:p>
          <a:p>
            <a:r>
              <a:rPr lang="en-US" altLang="ko-KR" dirty="0" smtClean="0"/>
              <a:t>CHAPTER 09: </a:t>
            </a:r>
            <a:r>
              <a:rPr lang="ko-KR" altLang="en-US" dirty="0"/>
              <a:t>변형과 </a:t>
            </a:r>
            <a:r>
              <a:rPr lang="ko-KR" altLang="en-US" dirty="0" smtClean="0"/>
              <a:t>애니메이션에 관한 </a:t>
            </a:r>
            <a:r>
              <a:rPr lang="en-US" altLang="ko-KR" dirty="0" smtClean="0"/>
              <a:t>CSS3 </a:t>
            </a:r>
            <a:r>
              <a:rPr lang="ko-KR" altLang="en-US" dirty="0" smtClean="0"/>
              <a:t>고급 내용 살펴보기</a:t>
            </a:r>
            <a:endParaRPr lang="en-US" altLang="ko-KR" dirty="0" smtClean="0"/>
          </a:p>
          <a:p>
            <a:r>
              <a:rPr lang="en-US" altLang="ko-KR" dirty="0" smtClean="0"/>
              <a:t>CHAPTER </a:t>
            </a:r>
            <a:r>
              <a:rPr lang="en-US" altLang="ko-KR" dirty="0"/>
              <a:t>10: CSS3 </a:t>
            </a:r>
            <a:r>
              <a:rPr lang="ko-KR" altLang="en-US" dirty="0"/>
              <a:t>변환</a:t>
            </a:r>
            <a:r>
              <a:rPr lang="en-US" altLang="ko-KR" dirty="0"/>
              <a:t>(transform)</a:t>
            </a:r>
            <a:r>
              <a:rPr lang="ko-KR" altLang="en-US" dirty="0"/>
              <a:t>으로 </a:t>
            </a:r>
            <a:r>
              <a:rPr lang="en-US" altLang="ko-KR" dirty="0"/>
              <a:t>3D </a:t>
            </a:r>
            <a:r>
              <a:rPr lang="ko-KR" altLang="en-US" dirty="0"/>
              <a:t>구현하기</a:t>
            </a:r>
            <a:endParaRPr lang="en-US" altLang="ko-KR" dirty="0" smtClean="0"/>
          </a:p>
          <a:p>
            <a:r>
              <a:rPr lang="en-US" altLang="ko-KR" dirty="0" smtClean="0"/>
              <a:t>CHAPTER </a:t>
            </a:r>
            <a:r>
              <a:rPr lang="en-US" altLang="ko-KR" dirty="0"/>
              <a:t>11: @</a:t>
            </a:r>
            <a:r>
              <a:rPr lang="ko-KR" altLang="en-US" dirty="0"/>
              <a:t>로 시작하는 코드</a:t>
            </a:r>
            <a:r>
              <a:rPr lang="en-US" altLang="ko-KR" dirty="0"/>
              <a:t>, </a:t>
            </a:r>
            <a:r>
              <a:rPr lang="ko-KR" altLang="en-US" dirty="0"/>
              <a:t>규칙</a:t>
            </a:r>
            <a:r>
              <a:rPr lang="en-US" altLang="ko-KR" dirty="0"/>
              <a:t>(@-rule)</a:t>
            </a:r>
            <a:r>
              <a:rPr lang="ko-KR" altLang="en-US" dirty="0"/>
              <a:t>이 사용되는 </a:t>
            </a:r>
            <a:r>
              <a:rPr lang="ko-KR" altLang="en-US" dirty="0" err="1"/>
              <a:t>반응형</a:t>
            </a:r>
            <a:r>
              <a:rPr lang="ko-KR" altLang="en-US" dirty="0"/>
              <a:t> 웹</a:t>
            </a:r>
            <a:endParaRPr lang="en-US" altLang="ko-KR" dirty="0" smtClean="0"/>
          </a:p>
          <a:p>
            <a:r>
              <a:rPr lang="en-US" altLang="ko-KR" dirty="0" smtClean="0"/>
              <a:t>CHAPTER 12: </a:t>
            </a:r>
            <a:r>
              <a:rPr lang="ko-KR" altLang="en-US" dirty="0" err="1"/>
              <a:t>그리드</a:t>
            </a:r>
            <a:r>
              <a:rPr lang="ko-KR" altLang="en-US" dirty="0"/>
              <a:t> 시스템과 관련된 플러그인 살펴보기</a:t>
            </a:r>
            <a:endParaRPr lang="en-US" altLang="ko-KR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="" xmlns:a16="http://schemas.microsoft.com/office/drawing/2014/main" id="{B8D76C13-75C6-5B47-80B2-5C1BF786079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2570724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1"/>
          <p:cNvSpPr txBox="1">
            <a:spLocks/>
          </p:cNvSpPr>
          <p:nvPr/>
        </p:nvSpPr>
        <p:spPr>
          <a:xfrm>
            <a:off x="779230" y="1906438"/>
            <a:ext cx="11228717" cy="482216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endParaRPr lang="en-US" altLang="ko-KR" sz="2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제목 9">
            <a:extLst>
              <a:ext uri="{FF2B5EF4-FFF2-40B4-BE49-F238E27FC236}">
                <a16:creationId xmlns="" xmlns:a16="http://schemas.microsoft.com/office/drawing/2014/main" id="{2E0B1CE4-00EE-1841-984D-B00E882C4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x-none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F5A2D139-0D54-6740-BC96-84B38FA6B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11" name="텍스트 개체 틀 10">
            <a:extLst>
              <a:ext uri="{FF2B5EF4-FFF2-40B4-BE49-F238E27FC236}">
                <a16:creationId xmlns="" xmlns:a16="http://schemas.microsoft.com/office/drawing/2014/main" id="{7389A846-A623-F04D-A5F3-1E4377CC92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503" y="765313"/>
            <a:ext cx="11281052" cy="527767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CHAPTER 01 HTML5 </a:t>
            </a:r>
            <a:r>
              <a:rPr lang="ko-KR" altLang="en-US" dirty="0"/>
              <a:t>개요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1.1 </a:t>
            </a:r>
            <a:r>
              <a:rPr lang="ko-KR" altLang="en-US" dirty="0"/>
              <a:t>웹의 </a:t>
            </a:r>
            <a:r>
              <a:rPr lang="ko-KR" altLang="en-US" dirty="0" smtClean="0"/>
              <a:t>역사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인터넷의 시작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제</a:t>
            </a:r>
            <a:r>
              <a:rPr lang="en-US" altLang="ko-KR" dirty="0"/>
              <a:t>1</a:t>
            </a:r>
            <a:r>
              <a:rPr lang="ko-KR" altLang="en-US" dirty="0"/>
              <a:t>차 웹 브라우저 </a:t>
            </a:r>
            <a:r>
              <a:rPr lang="ko-KR" altLang="en-US" dirty="0" smtClean="0"/>
              <a:t>전쟁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플러그인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웹 </a:t>
            </a:r>
            <a:r>
              <a:rPr lang="en-US" altLang="ko-KR" dirty="0"/>
              <a:t>2.0 </a:t>
            </a:r>
            <a:r>
              <a:rPr lang="ko-KR" altLang="en-US" dirty="0" smtClean="0"/>
              <a:t>시대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err="1" smtClean="0"/>
              <a:t>WHATWG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제</a:t>
            </a:r>
            <a:r>
              <a:rPr lang="en-US" altLang="ko-KR" dirty="0"/>
              <a:t>2</a:t>
            </a:r>
            <a:r>
              <a:rPr lang="ko-KR" altLang="en-US" dirty="0"/>
              <a:t>차 웹 브라우저 </a:t>
            </a:r>
            <a:r>
              <a:rPr lang="ko-KR" altLang="en-US" dirty="0" smtClean="0"/>
              <a:t>전쟁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마이크로소프트의 </a:t>
            </a:r>
            <a:r>
              <a:rPr lang="ko-KR" altLang="en-US" dirty="0"/>
              <a:t>인터넷 </a:t>
            </a:r>
            <a:r>
              <a:rPr lang="ko-KR" altLang="en-US" dirty="0" err="1"/>
              <a:t>익스플로러</a:t>
            </a:r>
            <a:r>
              <a:rPr lang="ko-KR" altLang="en-US" dirty="0"/>
              <a:t> 지원 중단</a:t>
            </a:r>
            <a:endParaRPr lang="x-none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60858479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1"/>
          <p:cNvSpPr txBox="1">
            <a:spLocks/>
          </p:cNvSpPr>
          <p:nvPr/>
        </p:nvSpPr>
        <p:spPr>
          <a:xfrm>
            <a:off x="779230" y="1906438"/>
            <a:ext cx="11228717" cy="482216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endParaRPr lang="en-US" altLang="ko-KR" sz="2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제목 9">
            <a:extLst>
              <a:ext uri="{FF2B5EF4-FFF2-40B4-BE49-F238E27FC236}">
                <a16:creationId xmlns="" xmlns:a16="http://schemas.microsoft.com/office/drawing/2014/main" id="{2E0B1CE4-00EE-1841-984D-B00E882C4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x-none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F5A2D139-0D54-6740-BC96-84B38FA6B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35A-5E09-4503-B599-6DF340CA3988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11" name="텍스트 개체 틀 10">
            <a:extLst>
              <a:ext uri="{FF2B5EF4-FFF2-40B4-BE49-F238E27FC236}">
                <a16:creationId xmlns="" xmlns:a16="http://schemas.microsoft.com/office/drawing/2014/main" id="{7389A846-A623-F04D-A5F3-1E4377CC92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503" y="765313"/>
            <a:ext cx="11281052" cy="527767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CHAPTER 01 HTML5 </a:t>
            </a:r>
            <a:r>
              <a:rPr lang="ko-KR" altLang="en-US" dirty="0"/>
              <a:t>개요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1.2 HTML5</a:t>
            </a:r>
            <a:r>
              <a:rPr lang="ko-KR" altLang="en-US" dirty="0"/>
              <a:t>를 공부해야 하는 </a:t>
            </a:r>
            <a:r>
              <a:rPr lang="ko-KR" altLang="en-US" dirty="0" smtClean="0"/>
              <a:t>이유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애플리케이션 </a:t>
            </a:r>
            <a:r>
              <a:rPr lang="ko-KR" altLang="en-US" dirty="0"/>
              <a:t>수준의 웹 </a:t>
            </a:r>
            <a:r>
              <a:rPr lang="ko-KR" altLang="en-US" dirty="0" smtClean="0"/>
              <a:t>페이지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일렉트론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err="1" smtClean="0"/>
              <a:t>리액트</a:t>
            </a:r>
            <a:r>
              <a:rPr lang="ko-KR" altLang="en-US" dirty="0" smtClean="0"/>
              <a:t> </a:t>
            </a:r>
            <a:r>
              <a:rPr lang="ko-KR" altLang="en-US" dirty="0" err="1"/>
              <a:t>네이티브</a:t>
            </a:r>
            <a:endParaRPr lang="ko-KR" altLang="en-US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1.3 </a:t>
            </a:r>
            <a:r>
              <a:rPr lang="ko-KR" altLang="en-US" dirty="0" err="1"/>
              <a:t>구글</a:t>
            </a:r>
            <a:r>
              <a:rPr lang="ko-KR" altLang="en-US" dirty="0"/>
              <a:t> 크롬 설치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1.4 Visual Studio Code </a:t>
            </a:r>
            <a:r>
              <a:rPr lang="ko-KR" altLang="en-US" dirty="0"/>
              <a:t>설치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1.5 HTML </a:t>
            </a:r>
            <a:r>
              <a:rPr lang="ko-KR" altLang="en-US" dirty="0"/>
              <a:t>페이지 생성하고 </a:t>
            </a:r>
            <a:r>
              <a:rPr lang="ko-KR" altLang="en-US" dirty="0" smtClean="0"/>
              <a:t>실행하기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HTML </a:t>
            </a:r>
            <a:r>
              <a:rPr lang="ko-KR" altLang="en-US" dirty="0"/>
              <a:t>페이지 </a:t>
            </a:r>
            <a:r>
              <a:rPr lang="ko-KR" altLang="en-US" dirty="0" smtClean="0"/>
              <a:t>생성하기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HTML </a:t>
            </a:r>
            <a:r>
              <a:rPr lang="ko-KR" altLang="en-US" dirty="0"/>
              <a:t>페이지 </a:t>
            </a:r>
            <a:r>
              <a:rPr lang="ko-KR" altLang="en-US" dirty="0" smtClean="0"/>
              <a:t>작성하기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HTML </a:t>
            </a:r>
            <a:r>
              <a:rPr lang="ko-KR" altLang="en-US" dirty="0"/>
              <a:t>페이지 </a:t>
            </a:r>
            <a:r>
              <a:rPr lang="ko-KR" altLang="en-US" dirty="0" smtClean="0"/>
              <a:t>실행하기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자동 </a:t>
            </a:r>
            <a:r>
              <a:rPr lang="ko-KR" altLang="en-US" dirty="0"/>
              <a:t>완성 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err="1" smtClean="0"/>
              <a:t>구글</a:t>
            </a:r>
            <a:r>
              <a:rPr lang="ko-KR" altLang="en-US" dirty="0" smtClean="0"/>
              <a:t> </a:t>
            </a:r>
            <a:r>
              <a:rPr lang="ko-KR" altLang="en-US" dirty="0"/>
              <a:t>크롬 개발자 도구</a:t>
            </a:r>
            <a:endParaRPr lang="x-none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130458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">
            <a:extLst>
              <a:ext uri="{FF2B5EF4-FFF2-40B4-BE49-F238E27FC236}">
                <a16:creationId xmlns="" xmlns:a16="http://schemas.microsoft.com/office/drawing/2014/main" id="{8228E8E3-0E6B-F440-8FD7-C16EDF946578}"/>
              </a:ext>
            </a:extLst>
          </p:cNvPr>
          <p:cNvSpPr txBox="1">
            <a:spLocks/>
          </p:cNvSpPr>
          <p:nvPr/>
        </p:nvSpPr>
        <p:spPr>
          <a:xfrm>
            <a:off x="691375" y="2932204"/>
            <a:ext cx="10267121" cy="993592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x-none" sz="3600" b="1" smtClean="0">
                <a:solidFill>
                  <a:schemeClr val="accent2"/>
                </a:solidFill>
                <a:cs typeface="+mj-cs"/>
              </a:rPr>
              <a:t>CHAPTER 01 </a:t>
            </a:r>
            <a:r>
              <a:rPr lang="en-US" altLang="ko-KR" sz="3600" b="1" dirty="0" smtClean="0">
                <a:solidFill>
                  <a:schemeClr val="accent2"/>
                </a:solidFill>
                <a:cs typeface="+mj-cs"/>
              </a:rPr>
              <a:t>HTML5 </a:t>
            </a:r>
            <a:r>
              <a:rPr lang="ko-KR" altLang="en-US" sz="3600" b="1" dirty="0" smtClean="0">
                <a:solidFill>
                  <a:schemeClr val="accent2"/>
                </a:solidFill>
                <a:cs typeface="+mj-cs"/>
              </a:rPr>
              <a:t>개요</a:t>
            </a:r>
            <a:endParaRPr lang="ko-KR" altLang="en-US" sz="3600" b="1" dirty="0">
              <a:solidFill>
                <a:schemeClr val="accent2"/>
              </a:solidFill>
              <a:cs typeface="+mj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0EE7ED06-594A-944A-AEE5-7173AA956952}"/>
              </a:ext>
            </a:extLst>
          </p:cNvPr>
          <p:cNvSpPr/>
          <p:nvPr/>
        </p:nvSpPr>
        <p:spPr>
          <a:xfrm>
            <a:off x="691375" y="3925796"/>
            <a:ext cx="87890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맑은 고딕" pitchFamily="50" charset="-127"/>
                <a:ea typeface="맑은 고딕" pitchFamily="50" charset="-127"/>
              </a:rPr>
              <a:t>HTML5</a:t>
            </a:r>
            <a:r>
              <a:rPr lang="ko-KR" altLang="en-US" sz="1600" dirty="0">
                <a:latin typeface="맑은 고딕" pitchFamily="50" charset="-127"/>
                <a:ea typeface="맑은 고딕" pitchFamily="50" charset="-127"/>
              </a:rPr>
              <a:t>의 역사와 </a:t>
            </a:r>
            <a:r>
              <a:rPr lang="en-US" altLang="ko-KR" sz="1600" dirty="0">
                <a:latin typeface="맑은 고딕" pitchFamily="50" charset="-127"/>
                <a:ea typeface="맑은 고딕" pitchFamily="50" charset="-127"/>
              </a:rPr>
              <a:t>Visual Studio Code </a:t>
            </a:r>
            <a:r>
              <a:rPr lang="ko-KR" altLang="en-US" sz="1600" dirty="0">
                <a:latin typeface="맑은 고딕" pitchFamily="50" charset="-127"/>
                <a:ea typeface="맑은 고딕" pitchFamily="50" charset="-127"/>
              </a:rPr>
              <a:t>설치하기</a:t>
            </a:r>
          </a:p>
        </p:txBody>
      </p:sp>
    </p:spTree>
    <p:extLst>
      <p:ext uri="{BB962C8B-B14F-4D97-AF65-F5344CB8AC3E}">
        <p14:creationId xmlns:p14="http://schemas.microsoft.com/office/powerpoint/2010/main" val="414393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미리 보기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 장에서 공부할 내용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447151" y="5733256"/>
            <a:ext cx="3297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atin typeface="나눔고딕" pitchFamily="50" charset="-127"/>
                <a:ea typeface="나눔고딕" pitchFamily="50" charset="-127"/>
              </a:rPr>
              <a:t>Visual Studio Code </a:t>
            </a:r>
            <a:r>
              <a:rPr lang="ko-KR" altLang="en-US" sz="1600" b="1" dirty="0">
                <a:latin typeface="나눔고딕" pitchFamily="50" charset="-127"/>
                <a:ea typeface="나눔고딕" pitchFamily="50" charset="-127"/>
              </a:rPr>
              <a:t>개발 환경 구축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736" y="1772816"/>
            <a:ext cx="4752528" cy="3564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147366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1.1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웹의 역사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인터넷의 시작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096000" y="1993359"/>
            <a:ext cx="549381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인터넷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미국 국방성에서 시작</a:t>
            </a:r>
            <a:endParaRPr lang="en-US" altLang="ko-KR" sz="1400" b="1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소련 인공위성의 발사에서 위협을 느껴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ARPA</a:t>
            </a:r>
          </a:p>
          <a:p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(Advanced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Research Projects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Agency)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부서 창설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1969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년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ARPA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는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1969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년 현재 웹의 모태가 되는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ARPANET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을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개발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좌측 이미지는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ARPANET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연결 상태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변화를 나타냄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1989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년 팀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버너스리가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인터넷 공간 안에서 문서가 서로 이동할 수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있는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새로운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개념의 방법을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제안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하이퍼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링크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(Hyper Link)</a:t>
            </a: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이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아이디어를 바탕으로 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월드 </a:t>
            </a:r>
            <a:r>
              <a:rPr lang="ko-KR" altLang="en-US" sz="1400" b="1" dirty="0" err="1">
                <a:latin typeface="나눔고딕" pitchFamily="50" charset="-127"/>
                <a:ea typeface="나눔고딕" pitchFamily="50" charset="-127"/>
              </a:rPr>
              <a:t>와이드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웹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(World </a:t>
            </a:r>
            <a:r>
              <a:rPr lang="en-US" altLang="ko-KR" sz="1400" b="1" dirty="0">
                <a:latin typeface="나눔고딕" pitchFamily="50" charset="-127"/>
                <a:ea typeface="나눔고딕" pitchFamily="50" charset="-127"/>
              </a:rPr>
              <a:t>Wide 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Web)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 개발해</a:t>
            </a:r>
            <a:endParaRPr lang="en-US" altLang="ko-KR" sz="1400" b="1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1991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년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처음 배포 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/ 1993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년에 소스 코드 공개</a:t>
            </a:r>
            <a:endParaRPr lang="en-US" altLang="ko-KR" sz="1400" b="1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710" y="1988840"/>
            <a:ext cx="4752528" cy="30558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143" y="4796383"/>
            <a:ext cx="3057525" cy="504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002772" y="5444455"/>
            <a:ext cx="1680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월드 </a:t>
            </a:r>
            <a:r>
              <a:rPr lang="ko-KR" altLang="en-US" sz="1400" b="1" dirty="0" err="1" smtClean="0">
                <a:latin typeface="나눔고딕" pitchFamily="50" charset="-127"/>
                <a:ea typeface="나눔고딕" pitchFamily="50" charset="-127"/>
              </a:rPr>
              <a:t>와이드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 웹 재단</a:t>
            </a:r>
            <a:endParaRPr lang="en-US" altLang="ko-KR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179073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="" xmlns:a16="http://schemas.microsoft.com/office/drawing/2014/main" id="{E82F3270-274A-4FFA-9FC4-DAF65E0A11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91177" y="165292"/>
            <a:ext cx="11200823" cy="397032"/>
          </a:xfrm>
        </p:spPr>
        <p:txBody>
          <a:bodyPr/>
          <a:lstStyle/>
          <a:p>
            <a:pPr lvl="0">
              <a:spcBef>
                <a:spcPts val="1000"/>
              </a:spcBef>
              <a:defRPr/>
            </a:pP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1.1 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웹의 역사 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</a:t>
            </a:r>
            <a:r>
              <a:rPr lang="en-US" altLang="ko-KR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차 </a:t>
            </a:r>
            <a:r>
              <a:rPr lang="ko-KR" altLang="en-US" sz="2200" b="1" dirty="0" err="1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웹브라우저</a:t>
            </a:r>
            <a:r>
              <a:rPr lang="ko-KR" altLang="en-US" sz="2200" b="1" dirty="0" smtClean="0">
                <a:solidFill>
                  <a:schemeClr val="accent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전쟁</a:t>
            </a:r>
            <a:endParaRPr lang="en-US" altLang="ko-KR" sz="2200" b="1" dirty="0">
              <a:solidFill>
                <a:schemeClr val="accent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68158" y="1613118"/>
            <a:ext cx="905568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1993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년 미국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일리노이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공과대학교 연구기관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NCSA: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최초의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그래픽 유저 인터페이스 웹 브라우저 ‘모자이크’를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발표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모자이크의 핵심 개발자인 마크 안데르센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넷스케이프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커뮤니케이션 설립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넷스케이프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내비게이터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발표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이 시기 마이크로소프트가 인터넷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익스플로러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발표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마이크로소프트는 인터넷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익스플로러를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윈도 운영체제에 강제로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설치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</a:b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또한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애플과 계약을 통해 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5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년간 매킨토시의 기본 브라우저를 인터넷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익스플로러로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설정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넷스케이프는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마이크로소프트에게 소송을 걸지만 판결이 계속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미루어짐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넷스케이프는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극단의 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조치로 웹 브라우저의 소스 코드를 공개하고 모질라 재단을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설립 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그러나 승패는 이미 결정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1998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년 마이크로소프트는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넷스케이프의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점유율을 넘고 </a:t>
            </a:r>
            <a:r>
              <a:rPr lang="ko-KR" altLang="en-US" sz="1400" dirty="0" err="1">
                <a:latin typeface="나눔고딕" pitchFamily="50" charset="-127"/>
                <a:ea typeface="나눔고딕" pitchFamily="50" charset="-127"/>
              </a:rPr>
              <a:t>넷스케이프는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 붕괴</a:t>
            </a:r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632" y="3789040"/>
            <a:ext cx="3812188" cy="1440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032104" y="4355231"/>
            <a:ext cx="17491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mtClean="0">
                <a:latin typeface="나눔고딕" pitchFamily="50" charset="-127"/>
                <a:ea typeface="나눔고딕" pitchFamily="50" charset="-127"/>
              </a:rPr>
              <a:t>모자이크 </a:t>
            </a:r>
            <a:r>
              <a:rPr lang="ko-KR" altLang="en-US" sz="1400" b="1" dirty="0" err="1" smtClean="0">
                <a:latin typeface="나눔고딕" pitchFamily="50" charset="-127"/>
                <a:ea typeface="나눔고딕" pitchFamily="50" charset="-127"/>
              </a:rPr>
              <a:t>웹브라우저</a:t>
            </a:r>
            <a:endParaRPr lang="en-US" altLang="ko-KR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바닥글 개체 틀 3">
            <a:extLst>
              <a:ext uri="{FF2B5EF4-FFF2-40B4-BE49-F238E27FC236}">
                <a16:creationId xmlns="" xmlns:a16="http://schemas.microsoft.com/office/drawing/2014/main" id="{837F328C-7274-B84B-86CC-6F597CA759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4180" y="6616867"/>
            <a:ext cx="4114800" cy="141497"/>
          </a:xfrm>
        </p:spPr>
        <p:txBody>
          <a:bodyPr/>
          <a:lstStyle/>
          <a:p>
            <a:r>
              <a:rPr lang="en-US" altLang="ko-KR" b="1" dirty="0"/>
              <a:t>〉 〉 </a:t>
            </a:r>
            <a:r>
              <a:rPr lang="ko-KR" altLang="en-US" dirty="0" err="1"/>
              <a:t>모던웹을</a:t>
            </a:r>
            <a:r>
              <a:rPr lang="ko-KR" altLang="en-US" dirty="0"/>
              <a:t> 위한 </a:t>
            </a:r>
            <a:r>
              <a:rPr lang="en-US" altLang="ko-KR" dirty="0"/>
              <a:t>HTML5+CSS3 </a:t>
            </a:r>
            <a:r>
              <a:rPr lang="ko-KR" altLang="en-US" dirty="0"/>
              <a:t>바이블</a:t>
            </a:r>
          </a:p>
        </p:txBody>
      </p:sp>
    </p:spTree>
    <p:extLst>
      <p:ext uri="{BB962C8B-B14F-4D97-AF65-F5344CB8AC3E}">
        <p14:creationId xmlns:p14="http://schemas.microsoft.com/office/powerpoint/2010/main" val="3697902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한빛미디어">
      <a:dk1>
        <a:sysClr val="windowText" lastClr="000000"/>
      </a:dk1>
      <a:lt1>
        <a:sysClr val="window" lastClr="FFFFFF"/>
      </a:lt1>
      <a:dk2>
        <a:srgbClr val="1FAEB6"/>
      </a:dk2>
      <a:lt2>
        <a:srgbClr val="919191"/>
      </a:lt2>
      <a:accent1>
        <a:srgbClr val="39B54A"/>
      </a:accent1>
      <a:accent2>
        <a:srgbClr val="F15A31"/>
      </a:accent2>
      <a:accent3>
        <a:srgbClr val="FA9D1C"/>
      </a:accent3>
      <a:accent4>
        <a:srgbClr val="41B50A"/>
      </a:accent4>
      <a:accent5>
        <a:srgbClr val="55AAEA"/>
      </a:accent5>
      <a:accent6>
        <a:srgbClr val="4D2702"/>
      </a:accent6>
      <a:hlink>
        <a:srgbClr val="39B54A"/>
      </a:hlink>
      <a:folHlink>
        <a:srgbClr val="919191"/>
      </a:folHlink>
    </a:clrScheme>
    <a:fontScheme name="한빛미디어 소개">
      <a:majorFont>
        <a:latin typeface="다음_Regular"/>
        <a:ea typeface="다음_Regular"/>
        <a:cs typeface=""/>
      </a:majorFont>
      <a:minorFont>
        <a:latin typeface="다음_Regular"/>
        <a:ea typeface="다음_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23432</TotalTime>
  <Words>915</Words>
  <Application>Microsoft Office PowerPoint</Application>
  <PresentationFormat>사용자 지정</PresentationFormat>
  <Paragraphs>134</Paragraphs>
  <Slides>22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3" baseType="lpstr">
      <vt:lpstr>Office 테마</vt:lpstr>
      <vt:lpstr>모던웹을 위한 HTML5+CSS3 바이블</vt:lpstr>
      <vt:lpstr>시작하기전에</vt:lpstr>
      <vt:lpstr>이 책의 학습 목표</vt:lpstr>
      <vt:lpstr>Contents</vt:lpstr>
      <vt:lpstr>Contents</vt:lpstr>
      <vt:lpstr>PowerPoint 프레젠테이션</vt:lpstr>
      <vt:lpstr>미리 보기/이 장에서 공부할 내용</vt:lpstr>
      <vt:lpstr>1.1  웹의 역사 / 인터넷의 시작</vt:lpstr>
      <vt:lpstr>1.1  웹의 역사 / 제1차 웹브라우저 전쟁</vt:lpstr>
      <vt:lpstr>1.1  웹의 역사 / 플러그인 웹2.0 시대</vt:lpstr>
      <vt:lpstr>1.1  웹의 역사 / 제2차 웹브라우저 전쟁</vt:lpstr>
      <vt:lpstr>1.1  웹의 역사 / 마이크로소프트의 인터넷 익스플로러 지원 중단</vt:lpstr>
      <vt:lpstr>1.2  HTML5를 공부해야 하는 이유 / 애플리케이션 수준의 웹 페이지</vt:lpstr>
      <vt:lpstr>1.2  HTML5를 공부해야 하는 이유 / 일렉트론</vt:lpstr>
      <vt:lpstr>1.2  HTML5를 공부해야 하는 이유 / 리액트 네이티브</vt:lpstr>
      <vt:lpstr>1.3  구글 크롬 설치</vt:lpstr>
      <vt:lpstr>1.4  Visual Studio Code 설치</vt:lpstr>
      <vt:lpstr>1.5  HTML 페이지 생성하고 실행하기 / HTML 페이지 생성</vt:lpstr>
      <vt:lpstr>1.5  HTML 페이지 생성하고 실행하기 / HTML 페이지 작성</vt:lpstr>
      <vt:lpstr>1.5  HTML 페이지 생성하고 실행하기 / HTML 페이지 실행</vt:lpstr>
      <vt:lpstr>1.5  HTML 페이지 생성하고 실행하기 / 자동 완성 기능</vt:lpstr>
      <vt:lpstr>1.5  HTML 페이지 생성하고 실행하기 / 구글 크롬 개발자 도구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이화진</dc:creator>
  <cp:lastModifiedBy>Windows 사용자</cp:lastModifiedBy>
  <cp:revision>1481</cp:revision>
  <dcterms:created xsi:type="dcterms:W3CDTF">2012-11-28T05:21:39Z</dcterms:created>
  <dcterms:modified xsi:type="dcterms:W3CDTF">2020-02-24T02:42:47Z</dcterms:modified>
</cp:coreProperties>
</file>